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15"/>
  </p:notesMasterIdLst>
  <p:sldIdLst>
    <p:sldId id="256" r:id="rId2"/>
    <p:sldId id="262" r:id="rId3"/>
    <p:sldId id="257" r:id="rId4"/>
    <p:sldId id="260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27A46-D359-4987-828D-28AD4FE63088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CE457-DB3E-4A7B-A54C-595F31A38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5191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CD7F93ED-1D75-804A-57C6-26FA177C06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 rot="16200000">
            <a:off x="10436376" y="5102376"/>
            <a:ext cx="1759357" cy="1751891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9D8BA990-2300-981B-8CF1-2C4B2EEDF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46EC20E-D2EE-4CFD-EBE6-0421E3AF53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5F5B035-3DEF-E05E-780F-490C37329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B8A19-D09A-42CE-9C10-1C647625AFD4}" type="datetime1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7A93319-723D-A243-1F6B-B54EDB29D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4C2F2ED-3EA4-CBD4-6763-6E114ABFBC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 rot="5400000">
            <a:off x="-3734" y="3734"/>
            <a:ext cx="1759357" cy="1751891"/>
          </a:xfrm>
          <a:prstGeom prst="rect">
            <a:avLst/>
          </a:prstGeom>
        </p:spPr>
      </p:pic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5708BDD-D646-A514-0313-9E7BD10BE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8985" y="6197703"/>
            <a:ext cx="2743200" cy="365125"/>
          </a:xfrm>
        </p:spPr>
        <p:txBody>
          <a:bodyPr/>
          <a:lstStyle/>
          <a:p>
            <a:fld id="{91CF9048-F87A-4EF5-9BBA-4917561264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1460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AC2D0AD-45F5-2F4E-82D1-ED2236C30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2F203B9-F80A-95B4-9561-20F31CA12E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01D6159-04E2-0D1C-4767-5A21AA06C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B9C91-5BA9-4841-AC6F-72FF213517DC}" type="datetime1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81467D-F7FB-BFFE-D87B-B8A9A744A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2E40D5A-8B5A-B430-0050-56719A2EA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9048-F87A-4EF5-9BBA-4917561264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4038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41A1178-88E0-0992-F8CF-B0F0DEFC4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995D72B-D6DC-A5E9-500E-A0746540AD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50473C2-B93D-38DC-8585-A6F0B5B0E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B0696-D9CC-4702-8860-65F68532CC0A}" type="datetime1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05C50FB-A196-AB61-B864-67FAC3E8C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3E38A9A-A475-B0E2-1021-F6581A21F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9048-F87A-4EF5-9BBA-4917561264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2564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FA2E48D3-3235-A927-A8FA-6DA4A13177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 rot="16200000">
            <a:off x="10436376" y="5102376"/>
            <a:ext cx="1759357" cy="1751891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A3880A01-FAF6-E5C6-24F8-282333F3AC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 rot="5400000">
            <a:off x="-3734" y="3734"/>
            <a:ext cx="1759357" cy="1751891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EF21CCBB-ED0B-71ED-4F7E-A1639EEE8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165C317-8D9A-E17E-AEE3-DE1AE9B75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812330C-0B2B-F1B3-60C4-C4BA3AB17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7870F-FCBA-40F9-A326-4ED59CD7BB2B}" type="datetime1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0A5802A-294D-4B43-E2A0-AF41BC9E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>
            <a:extLst>
              <a:ext uri="{FF2B5EF4-FFF2-40B4-BE49-F238E27FC236}">
                <a16:creationId xmlns:a16="http://schemas.microsoft.com/office/drawing/2014/main" id="{F0FFF73A-5CF6-CD6E-2CEA-E34FCD7249FE}"/>
              </a:ext>
            </a:extLst>
          </p:cNvPr>
          <p:cNvSpPr txBox="1">
            <a:spLocks/>
          </p:cNvSpPr>
          <p:nvPr userDrawn="1"/>
        </p:nvSpPr>
        <p:spPr>
          <a:xfrm>
            <a:off x="9148985" y="619770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CF9048-F87A-4EF5-9BBA-491756126457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3281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C667DF-8B8F-5414-DAC0-49B901337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953A8E8-162A-39A1-C018-40CEC6B48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07FD473-8A38-6A6F-1F88-37966C3DA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AE1F7-D88A-4493-BA53-AEB0D874BC5A}" type="datetime1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52B97A7-DF0D-A33B-A0F8-4F9500C52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02B1D51-DC41-2C93-7647-6E927FE5A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9048-F87A-4EF5-9BBA-4917561264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1123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6407BC-3659-290B-D961-A32C960E6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52F9E9D-4AB4-A74E-3690-461C9989BB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78CB1B2-5CC0-D8C3-2EA9-79F469D9C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863BBAB-4D84-07D4-53B8-7A44DCAFF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0DEA4-20E4-4464-903E-A24023F26079}" type="datetime1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76F2FEA-D37D-AB4F-6A78-97BCC8F3D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58E66B6-2CC2-65CF-1BFC-6CBE7458C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9048-F87A-4EF5-9BBA-4917561264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1380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0922D2-23F3-36DE-5F80-4C367C711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F4AD3B-F5CD-83D2-7F41-952CE16BF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B46DDC3-EBE4-C1C9-86D5-5B8886F6ED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FBF5F45-A294-5DAE-78D5-A5080188EE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6BD75F-E232-616A-1E70-7B5EB797A7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7872589-31A0-710C-A0B1-57AA6477C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B3B5A-3CE7-4E1C-9D99-FFF13FDD0B48}" type="datetime1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35D1194-EC84-4243-30C4-77F579DE6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B43C2FA-85D3-0887-73B4-76DDC349E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9048-F87A-4EF5-9BBA-4917561264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5230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F766063-FF8A-CD54-93B8-B5D65DBAB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28794A8-1AB4-9F85-7D61-E0170D915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11E2-36D7-453D-B5CD-69C055A27C2A}" type="datetime1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75D60FA-BCED-AD01-4D2A-EA977F995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4D1CC20-2B5D-A342-DC6D-2EC8D296D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9048-F87A-4EF5-9BBA-4917561264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1253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D3262BE-4EC2-C9F9-4055-1C5B1E327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B3694-CF88-40C9-AF46-C677E0C6ACAC}" type="datetime1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B84906B1-FFFE-C521-A3A7-8F2C01929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364A71B-6F78-5A80-529A-AF82D7358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9048-F87A-4EF5-9BBA-4917561264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393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5D10BB8-564F-ECFE-B30E-B780DE999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15E14D5-1EFF-8B36-EFB8-363E1D3B0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ED50680-CC2C-D10C-F564-ACC7F5C166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41C248E-E72B-4BB2-2A8A-47E622277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804EC-6535-47A1-BF1F-6069D64140F7}" type="datetime1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7339E2B-21EB-77D0-00D3-9A8BDD152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9D75A93-2590-26A7-F1A5-A9982C730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9048-F87A-4EF5-9BBA-4917561264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653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7DD58EB-5729-173E-415B-AD2178A0D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5FC7014-9B74-CC52-9B07-BF3529F492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A5E6C43-4D9E-4B38-58CB-0F67EDF182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2F53BD3-A130-272E-C14B-5DD3105CD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19D45-DD73-4DC5-ADAB-11D44DD00951}" type="datetime1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FD34C61-7CEA-AD79-2E5E-200829995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ABB2199-CB7B-8C2A-0484-532BA3AAE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9048-F87A-4EF5-9BBA-4917561264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5504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9BB01A95-CEBA-AC6E-BDDB-CD64EEC37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88511D-B0CA-626E-66BD-EEFCF4919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B570E45-29DB-16BD-A1BD-C7FBFC5008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FF7589-87DE-4390-9ED6-3512CFD7BEA0}" type="datetime1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1ED749E-963A-41B8-E7E3-690087E674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53BA2D-8BB3-FD85-A81F-6179D6CBF1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CF9048-F87A-4EF5-9BBA-491756126457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855EEDB0-EE09-20ED-F177-3A05EF1B119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962843" y="200537"/>
            <a:ext cx="2915727" cy="57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5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nicem.snu.ac.kr/reservation/use_operation_reservation.php?idx=91&amp;target=operation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hwangdy@snu.ac.kr" TargetMode="External"/><Relationship Id="rId2" Type="http://schemas.openxmlformats.org/officeDocument/2006/relationships/hyperlink" Target="https://nicem.snu.ac.kr/reservation/use_operation_reservation.php?idx=46&amp;target=operation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nicem.snu.ac.kr/reservation/use_operation_reservation.php?idx=112&amp;target=operation" TargetMode="External"/><Relationship Id="rId2" Type="http://schemas.openxmlformats.org/officeDocument/2006/relationships/hyperlink" Target="https://nicem.snu.ac.kr/reservation/use_operation_reservation.php?idx=80&amp;target=operatio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2472174"/>
            <a:ext cx="9144000" cy="1913653"/>
          </a:xfrm>
        </p:spPr>
        <p:txBody>
          <a:bodyPr>
            <a:normAutofit/>
          </a:bodyPr>
          <a:lstStyle/>
          <a:p>
            <a:r>
              <a:rPr lang="en-US" altLang="ko-KR" sz="4800" dirty="0" smtClean="0">
                <a:latin typeface="+mn-ea"/>
                <a:ea typeface="+mn-ea"/>
                <a:cs typeface="함초롬바탕" panose="02030604000101010101" pitchFamily="18" charset="-127"/>
              </a:rPr>
              <a:t>SEM</a:t>
            </a:r>
            <a:r>
              <a:rPr lang="ko-KR" altLang="en-US" sz="4800" dirty="0" smtClean="0">
                <a:latin typeface="+mn-ea"/>
                <a:ea typeface="+mn-ea"/>
                <a:cs typeface="함초롬바탕" panose="02030604000101010101" pitchFamily="18" charset="-127"/>
              </a:rPr>
              <a:t>용 표면 </a:t>
            </a:r>
            <a:r>
              <a:rPr lang="ko-KR" altLang="en-US" sz="4800" dirty="0">
                <a:latin typeface="+mn-ea"/>
                <a:ea typeface="+mn-ea"/>
                <a:cs typeface="함초롬바탕" panose="02030604000101010101" pitchFamily="18" charset="-127"/>
              </a:rPr>
              <a:t>이미징을 위한</a:t>
            </a:r>
            <a:r>
              <a:rPr lang="en-US" altLang="ko-KR" sz="4800" dirty="0">
                <a:latin typeface="+mn-ea"/>
                <a:ea typeface="+mn-ea"/>
                <a:cs typeface="함초롬바탕" panose="02030604000101010101" pitchFamily="18" charset="-127"/>
              </a:rPr>
              <a:t/>
            </a:r>
            <a:br>
              <a:rPr lang="en-US" altLang="ko-KR" sz="4800" dirty="0">
                <a:latin typeface="+mn-ea"/>
                <a:ea typeface="+mn-ea"/>
                <a:cs typeface="함초롬바탕" panose="02030604000101010101" pitchFamily="18" charset="-127"/>
              </a:rPr>
            </a:br>
            <a:r>
              <a:rPr lang="ko-KR" altLang="en-US" sz="2400" dirty="0">
                <a:latin typeface="+mn-ea"/>
                <a:ea typeface="+mn-ea"/>
                <a:cs typeface="함초롬바탕" panose="02030604000101010101" pitchFamily="18" charset="-127"/>
              </a:rPr>
              <a:t> </a:t>
            </a:r>
            <a:r>
              <a:rPr lang="en-US" altLang="ko-KR" sz="4800" dirty="0">
                <a:latin typeface="+mn-ea"/>
                <a:ea typeface="+mn-ea"/>
                <a:cs typeface="함초롬바탕" panose="02030604000101010101" pitchFamily="18" charset="-127"/>
              </a:rPr>
              <a:t/>
            </a:r>
            <a:br>
              <a:rPr lang="en-US" altLang="ko-KR" sz="4800" dirty="0">
                <a:latin typeface="+mn-ea"/>
                <a:ea typeface="+mn-ea"/>
                <a:cs typeface="함초롬바탕" panose="02030604000101010101" pitchFamily="18" charset="-127"/>
              </a:rPr>
            </a:br>
            <a:r>
              <a:rPr lang="ko-KR" altLang="en-US" sz="4800" dirty="0">
                <a:latin typeface="+mn-ea"/>
                <a:ea typeface="+mn-ea"/>
                <a:cs typeface="함초롬바탕" panose="02030604000101010101" pitchFamily="18" charset="-127"/>
              </a:rPr>
              <a:t>시료 준비 및 예약 절차 가이드  </a:t>
            </a: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BE07BF62-6112-D926-9943-1889D1736185}"/>
              </a:ext>
            </a:extLst>
          </p:cNvPr>
          <p:cNvSpPr txBox="1">
            <a:spLocks/>
          </p:cNvSpPr>
          <p:nvPr/>
        </p:nvSpPr>
        <p:spPr>
          <a:xfrm>
            <a:off x="1524000" y="4917057"/>
            <a:ext cx="9144000" cy="33000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000" b="1" dirty="0" err="1">
                <a:latin typeface="+mn-ea"/>
                <a:ea typeface="+mn-ea"/>
                <a:cs typeface="함초롬바탕" panose="02030604000101010101" pitchFamily="18" charset="-127"/>
              </a:rPr>
              <a:t>나노바이오이미징센터</a:t>
            </a:r>
            <a:endParaRPr lang="ko-KR" altLang="en-US" sz="2000" b="1" dirty="0">
              <a:latin typeface="+mn-ea"/>
              <a:ea typeface="+mn-ea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0044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3.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주사전자현미경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(SEM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7404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3-1. </a:t>
            </a:r>
            <a:r>
              <a:rPr lang="ko-KR" altLang="en-US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예약 절차</a:t>
            </a:r>
            <a:r>
              <a:rPr lang="en-US" altLang="ko-KR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endParaRPr lang="ko-KR" altLang="en-US" sz="36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795250" y="1565998"/>
            <a:ext cx="10601499" cy="3238758"/>
          </a:xfrm>
          <a:prstGeom prst="roundRect">
            <a:avLst/>
          </a:prstGeom>
          <a:solidFill>
            <a:srgbClr val="FFF7F0"/>
          </a:solidFill>
          <a:ln w="38100">
            <a:solidFill>
              <a:schemeClr val="bg2">
                <a:lumMod val="75000"/>
              </a:schemeClr>
            </a:solidFill>
            <a:prstDash val="solid"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주사전자현미경</a:t>
            </a:r>
            <a:r>
              <a:rPr lang="en-US" altLang="ko-KR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(SIGMA)</a:t>
            </a:r>
            <a:endParaRPr lang="en-US" altLang="ko-KR" sz="1300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13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  </a:t>
            </a:r>
            <a:r>
              <a:rPr lang="en-US" altLang="ko-KR" sz="1400" dirty="0">
                <a:hlinkClick r:id="rId2"/>
              </a:rPr>
              <a:t>NICEM | </a:t>
            </a:r>
            <a:r>
              <a:rPr lang="ko-KR" altLang="en-US" sz="1400" dirty="0">
                <a:hlinkClick r:id="rId2"/>
              </a:rPr>
              <a:t>직접사용</a:t>
            </a:r>
            <a:r>
              <a:rPr lang="en-US" altLang="ko-KR" sz="1400" dirty="0">
                <a:hlinkClick r:id="rId2"/>
              </a:rPr>
              <a:t>/</a:t>
            </a:r>
            <a:r>
              <a:rPr lang="ko-KR" altLang="en-US" sz="1400" dirty="0" err="1">
                <a:hlinkClick r:id="rId2"/>
              </a:rPr>
              <a:t>조작대행</a:t>
            </a:r>
            <a:r>
              <a:rPr lang="ko-KR" altLang="en-US" sz="1400" dirty="0">
                <a:hlinkClick r:id="rId2"/>
              </a:rPr>
              <a:t> </a:t>
            </a:r>
            <a:r>
              <a:rPr lang="en-US" altLang="ko-KR" sz="1300" dirty="0" smtClean="0"/>
              <a:t>(</a:t>
            </a:r>
            <a:r>
              <a:rPr lang="ko-KR" altLang="en-US" sz="1300" dirty="0"/>
              <a:t>링크</a:t>
            </a:r>
            <a:r>
              <a:rPr lang="en-US" altLang="ko-KR" sz="1300" dirty="0" smtClean="0"/>
              <a:t>)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13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  </a:t>
            </a:r>
            <a:r>
              <a:rPr lang="ko-KR" altLang="en-US" sz="1300" dirty="0" smtClean="0"/>
              <a:t>링크 </a:t>
            </a:r>
            <a:r>
              <a:rPr lang="ko-KR" altLang="en-US" sz="1300" dirty="0"/>
              <a:t>주소</a:t>
            </a:r>
            <a:r>
              <a:rPr lang="en-US" altLang="ko-KR" sz="1300" dirty="0"/>
              <a:t>: </a:t>
            </a:r>
            <a:r>
              <a:rPr lang="en-US" altLang="ko-KR" sz="1300" dirty="0">
                <a:hlinkClick r:id="rId2"/>
              </a:rPr>
              <a:t>https://</a:t>
            </a:r>
            <a:r>
              <a:rPr lang="en-US" altLang="ko-KR" sz="1300" dirty="0" smtClean="0">
                <a:hlinkClick r:id="rId2"/>
              </a:rPr>
              <a:t>nicem.snu.ac.kr/reservation/use_operation_reservation.php?idx=91&amp;target=operation</a:t>
            </a:r>
            <a:endParaRPr lang="en-US" altLang="ko-KR" sz="1300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13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  </a:t>
            </a:r>
            <a:r>
              <a:rPr lang="ko-KR" altLang="en-US" sz="13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분석가능요일</a:t>
            </a:r>
            <a:r>
              <a:rPr lang="en-US" altLang="ko-KR" sz="13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: 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월</a:t>
            </a:r>
            <a:r>
              <a:rPr lang="en-US" altLang="ko-KR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화</a:t>
            </a:r>
            <a:r>
              <a:rPr lang="en-US" altLang="ko-KR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수</a:t>
            </a:r>
            <a:r>
              <a:rPr lang="en-US" altLang="ko-KR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목</a:t>
            </a:r>
            <a:r>
              <a:rPr lang="en-US" altLang="ko-KR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금</a:t>
            </a:r>
            <a:endParaRPr lang="en-US" altLang="ko-KR" sz="13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13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r>
              <a:rPr lang="en-US" altLang="ko-KR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   &gt; Pellet</a:t>
            </a:r>
            <a:r>
              <a:rPr lang="ko-KR" altLang="en-US" sz="13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으로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전처리 한 경우</a:t>
            </a:r>
            <a:r>
              <a:rPr lang="en-US" altLang="ko-KR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전처리 </a:t>
            </a:r>
            <a:r>
              <a:rPr lang="en-US" altLang="ko-KR" sz="13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2</a:t>
            </a:r>
            <a:r>
              <a:rPr lang="ko-KR" altLang="en-US" sz="13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일 뒤 </a:t>
            </a:r>
            <a:r>
              <a:rPr lang="ko-KR" altLang="en-US" sz="13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부터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r>
              <a:rPr lang="en-US" altLang="ko-KR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SEM 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관찰 가능</a:t>
            </a:r>
            <a:endParaRPr lang="en-US" altLang="ko-KR" sz="13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13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r>
              <a:rPr lang="en-US" altLang="ko-KR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   &gt; Pellet 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이 외</a:t>
            </a:r>
            <a:r>
              <a:rPr lang="en-US" altLang="ko-KR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(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식물</a:t>
            </a:r>
            <a:r>
              <a:rPr lang="en-US" altLang="ko-KR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조직</a:t>
            </a:r>
            <a:r>
              <a:rPr lang="en-US" altLang="ko-KR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glass</a:t>
            </a:r>
            <a:r>
              <a:rPr lang="ko-KR" altLang="en-US" sz="13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부착세포</a:t>
            </a:r>
            <a:r>
              <a:rPr lang="en-US" altLang="ko-KR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)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로 전처리 한 경우</a:t>
            </a:r>
            <a:r>
              <a:rPr lang="en-US" altLang="ko-KR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전처리 다음날 </a:t>
            </a:r>
            <a:r>
              <a:rPr lang="ko-KR" altLang="en-US" sz="13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부터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r>
              <a:rPr lang="en-US" altLang="ko-KR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SEM 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관찰 가능</a:t>
            </a:r>
            <a:endParaRPr lang="en-US" altLang="ko-KR" sz="13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13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  </a:t>
            </a:r>
            <a:r>
              <a:rPr lang="ko-KR" altLang="en-US" sz="13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평균 분석 시료 수</a:t>
            </a:r>
            <a:r>
              <a:rPr lang="en-US" altLang="ko-KR" sz="13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: </a:t>
            </a:r>
            <a:r>
              <a:rPr lang="en-US" altLang="ko-KR" sz="13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6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개</a:t>
            </a:r>
            <a:r>
              <a:rPr lang="en-US" altLang="ko-KR" sz="13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/50</a:t>
            </a:r>
            <a:r>
              <a:rPr lang="ko-KR" altLang="en-US" sz="13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분</a:t>
            </a:r>
            <a:r>
              <a:rPr lang="en-US" altLang="ko-KR" sz="13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(</a:t>
            </a:r>
            <a:r>
              <a:rPr lang="ko-KR" altLang="en-US" sz="13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시료와 조건에 따라 다를 수 있음</a:t>
            </a:r>
            <a:r>
              <a:rPr lang="en-US" altLang="ko-KR" sz="13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)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13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  </a:t>
            </a:r>
            <a:r>
              <a:rPr lang="ko-KR" altLang="en-US" sz="13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담당자</a:t>
            </a:r>
            <a:r>
              <a:rPr lang="en-US" altLang="ko-KR" sz="13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: </a:t>
            </a:r>
            <a:r>
              <a:rPr lang="ko-KR" altLang="en-US" sz="13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박서희</a:t>
            </a:r>
            <a:r>
              <a:rPr lang="ko-KR" altLang="en-US" sz="13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r>
              <a:rPr lang="en-US" altLang="ko-KR" sz="13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&lt;psh5044@snu.ac.kr&gt;</a:t>
            </a:r>
          </a:p>
        </p:txBody>
      </p:sp>
    </p:spTree>
    <p:extLst>
      <p:ext uri="{BB962C8B-B14F-4D97-AF65-F5344CB8AC3E}">
        <p14:creationId xmlns:p14="http://schemas.microsoft.com/office/powerpoint/2010/main" val="425419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4. Q &amp; A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371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자주 문의 해주시는 항목</a:t>
            </a:r>
            <a:r>
              <a:rPr lang="en-US" altLang="ko-KR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endParaRPr lang="ko-KR" altLang="en-US" sz="36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</p:txBody>
      </p:sp>
      <p:sp>
        <p:nvSpPr>
          <p:cNvPr id="4" name="내용 개체 틀 2"/>
          <p:cNvSpPr txBox="1">
            <a:spLocks/>
          </p:cNvSpPr>
          <p:nvPr/>
        </p:nvSpPr>
        <p:spPr>
          <a:xfrm>
            <a:off x="544484" y="1690688"/>
            <a:ext cx="11085541" cy="4858602"/>
          </a:xfrm>
          <a:prstGeom prst="roundRect">
            <a:avLst/>
          </a:prstGeom>
          <a:solidFill>
            <a:srgbClr val="FFF7F0"/>
          </a:solidFill>
          <a:ln w="38100">
            <a:solidFill>
              <a:schemeClr val="bg2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Q.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전처리 후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백금코팅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및 카본 코팅은 언제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하나요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?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A.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코팅은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SEM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촬영 직전에 진행합니다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코팅방법은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SEM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담당자에게 문의하시면 됩니다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altLang="ko-KR" sz="1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Q.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전처리 후 시료는 보관해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주시나요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?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A.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전처리가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완료되면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전처리실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내에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진공데시게이터에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보관하게 됩니다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시료는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SEM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예약일까지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보관가능합니다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altLang="ko-KR" sz="1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Q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일부 시약만 실험실에 가져가서 하고 싶은데 가능할까요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?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A.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안전상의 이유로 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차 고정액 외에는 모든 시약 반출 금지입니다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endParaRPr lang="en-US" altLang="ko-KR" sz="1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Q.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시료 수가 변경되었는데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전처리 예약을 취소하고 다시 해야 하나요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?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A.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예약을 취소하실 필요는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없고 </a:t>
            </a:r>
            <a:r>
              <a:rPr lang="ko-KR" altLang="en-US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전처리실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r>
              <a:rPr lang="ko-KR" altLang="en-US" sz="16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로그북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작성 시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수정된 시료 수를 기재해 주시면 됩니다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  <a:endParaRPr lang="en-US" altLang="ko-KR" sz="1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585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1.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SEM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시료 전처리</a:t>
            </a:r>
          </a:p>
        </p:txBody>
      </p:sp>
    </p:spTree>
    <p:extLst>
      <p:ext uri="{BB962C8B-B14F-4D97-AF65-F5344CB8AC3E}">
        <p14:creationId xmlns:p14="http://schemas.microsoft.com/office/powerpoint/2010/main" val="126420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1-1. </a:t>
            </a:r>
            <a:r>
              <a:rPr lang="ko-KR" altLang="en-US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시료 준비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489458"/>
            <a:ext cx="10515600" cy="3893426"/>
          </a:xfrm>
          <a:prstGeom prst="roundRect">
            <a:avLst/>
          </a:prstGeom>
          <a:solidFill>
            <a:srgbClr val="FFF7F0"/>
          </a:solidFill>
          <a:ln w="38100">
            <a:solidFill>
              <a:schemeClr val="bg2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Cell, bacteria </a:t>
            </a:r>
          </a:p>
          <a:p>
            <a:pPr marL="0" indent="0">
              <a:buNone/>
            </a:pP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1)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액체 혹은 고체배지에서 배양하는 경우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Centrifuge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를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이용하여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pellet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화 후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1.5ml EP tube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기준 최소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새끼손톱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반절 정도의 양이 </a:t>
            </a:r>
            <a:r>
              <a:rPr lang="ko-KR" altLang="en-US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필요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2) Cover-slip(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원형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)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에 부착배양 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24 well plate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혹은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12 well plate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에 들어갈 수 있는 원형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cover-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silp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(12 or 18mm)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위에 세포를 부착하여 배양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</a:p>
          <a:p>
            <a:pPr marL="0" indent="0">
              <a:buNone/>
            </a:pP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buNone/>
            </a:pP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4" t="23549" r="21212" b="30714"/>
          <a:stretch/>
        </p:blipFill>
        <p:spPr>
          <a:xfrm rot="5400000">
            <a:off x="8098719" y="1728246"/>
            <a:ext cx="1325563" cy="12504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4599F0-042E-6855-D898-DF876A778B97}"/>
              </a:ext>
            </a:extLst>
          </p:cNvPr>
          <p:cNvSpPr txBox="1"/>
          <p:nvPr/>
        </p:nvSpPr>
        <p:spPr>
          <a:xfrm>
            <a:off x="9532187" y="2181002"/>
            <a:ext cx="1932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/>
              <a:t>← </a:t>
            </a:r>
            <a:r>
              <a:rPr lang="ko-KR" altLang="en-US" b="1" dirty="0" err="1"/>
              <a:t>샘플예시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36030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1-1. </a:t>
            </a:r>
            <a:r>
              <a:rPr lang="ko-KR" altLang="en-US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시료 준비</a:t>
            </a: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6468B431-9AC3-B1C9-0785-0FAB347E41AB}"/>
              </a:ext>
            </a:extLst>
          </p:cNvPr>
          <p:cNvSpPr txBox="1">
            <a:spLocks/>
          </p:cNvSpPr>
          <p:nvPr/>
        </p:nvSpPr>
        <p:spPr>
          <a:xfrm>
            <a:off x="838200" y="1492970"/>
            <a:ext cx="10515600" cy="5137927"/>
          </a:xfrm>
          <a:prstGeom prst="roundRect">
            <a:avLst/>
          </a:prstGeom>
          <a:solidFill>
            <a:srgbClr val="FFF7F0"/>
          </a:solidFill>
          <a:ln w="38100">
            <a:solidFill>
              <a:schemeClr val="bg2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조직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식물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곤충 등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)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앞 뒷면 구분이 없는 경우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ko-KR" altLang="en-US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시료를 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 X 1 cm</a:t>
            </a:r>
            <a:r>
              <a:rPr lang="ko-KR" altLang="en-US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이하로 자르되 높이는 얇을 수록 좋음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altLang="ko-KR" sz="1800" dirty="0" smtClean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2)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앞 뒷면 구분이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있는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경우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시료를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 X 1 cm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이하로 자르되 높이는 얇을 수록 </a:t>
            </a:r>
            <a:r>
              <a:rPr lang="ko-KR" altLang="en-US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좋으며 </a:t>
            </a:r>
            <a:r>
              <a:rPr lang="ko-KR" altLang="en-US" sz="18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앞뒷면이</a:t>
            </a:r>
            <a:r>
              <a:rPr lang="ko-KR" altLang="en-US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구분될 수 있게 잘라야 함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</a:p>
        </p:txBody>
      </p:sp>
      <p:sp>
        <p:nvSpPr>
          <p:cNvPr id="8" name="자유형 7"/>
          <p:cNvSpPr/>
          <p:nvPr/>
        </p:nvSpPr>
        <p:spPr>
          <a:xfrm>
            <a:off x="1911927" y="5029200"/>
            <a:ext cx="1122218" cy="1088968"/>
          </a:xfrm>
          <a:custGeom>
            <a:avLst/>
            <a:gdLst>
              <a:gd name="connsiteX0" fmla="*/ 482138 w 1122218"/>
              <a:gd name="connsiteY0" fmla="*/ 0 h 1088968"/>
              <a:gd name="connsiteX1" fmla="*/ 1122218 w 1122218"/>
              <a:gd name="connsiteY1" fmla="*/ 16626 h 1088968"/>
              <a:gd name="connsiteX2" fmla="*/ 1113905 w 1122218"/>
              <a:gd name="connsiteY2" fmla="*/ 1088968 h 1088968"/>
              <a:gd name="connsiteX3" fmla="*/ 0 w 1122218"/>
              <a:gd name="connsiteY3" fmla="*/ 1080655 h 1088968"/>
              <a:gd name="connsiteX4" fmla="*/ 482138 w 1122218"/>
              <a:gd name="connsiteY4" fmla="*/ 0 h 1088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2218" h="1088968">
                <a:moveTo>
                  <a:pt x="482138" y="0"/>
                </a:moveTo>
                <a:lnTo>
                  <a:pt x="1122218" y="16626"/>
                </a:lnTo>
                <a:lnTo>
                  <a:pt x="1113905" y="1088968"/>
                </a:lnTo>
                <a:lnTo>
                  <a:pt x="0" y="1080655"/>
                </a:lnTo>
                <a:lnTo>
                  <a:pt x="482138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090606" y="5389018"/>
            <a:ext cx="1827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/>
              <a:t>← 시료 절단 예시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0476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6E35AF9C-7F9F-84B8-C66F-049B23FA97FA}"/>
              </a:ext>
            </a:extLst>
          </p:cNvPr>
          <p:cNvSpPr txBox="1">
            <a:spLocks/>
          </p:cNvSpPr>
          <p:nvPr/>
        </p:nvSpPr>
        <p:spPr>
          <a:xfrm>
            <a:off x="838200" y="1492971"/>
            <a:ext cx="10515600" cy="4536894"/>
          </a:xfrm>
          <a:prstGeom prst="roundRect">
            <a:avLst/>
          </a:prstGeom>
          <a:solidFill>
            <a:srgbClr val="FFF7F0"/>
          </a:solidFill>
          <a:ln w="38100">
            <a:solidFill>
              <a:schemeClr val="bg2">
                <a:lumMod val="75000"/>
              </a:schemeClr>
            </a:solidFill>
          </a:ln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000" dirty="0">
                <a:hlinkClick r:id="rId2"/>
              </a:rPr>
              <a:t>NICEM | </a:t>
            </a:r>
            <a:r>
              <a:rPr lang="ko-KR" altLang="en-US" sz="4000" dirty="0">
                <a:hlinkClick r:id="rId2"/>
              </a:rPr>
              <a:t>직접사용</a:t>
            </a:r>
            <a:r>
              <a:rPr lang="en-US" altLang="ko-KR" sz="4000" dirty="0">
                <a:hlinkClick r:id="rId2"/>
              </a:rPr>
              <a:t>/</a:t>
            </a:r>
            <a:r>
              <a:rPr lang="ko-KR" altLang="en-US" sz="4000" dirty="0" err="1">
                <a:hlinkClick r:id="rId2"/>
              </a:rPr>
              <a:t>조작대행</a:t>
            </a:r>
            <a:r>
              <a:rPr lang="en-US" altLang="ko-KR" sz="4000" dirty="0" smtClean="0"/>
              <a:t>(</a:t>
            </a:r>
            <a:r>
              <a:rPr lang="en-US" altLang="ko-KR" sz="4000" dirty="0"/>
              <a:t>←</a:t>
            </a:r>
            <a:r>
              <a:rPr lang="ko-KR" altLang="en-US" sz="4000" dirty="0"/>
              <a:t>링크</a:t>
            </a:r>
            <a:r>
              <a:rPr lang="en-US" altLang="ko-KR" sz="4000" dirty="0" smtClean="0"/>
              <a:t>)</a:t>
            </a:r>
            <a:endParaRPr lang="en-US" altLang="ko-KR" sz="40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  </a:t>
            </a:r>
            <a:r>
              <a:rPr lang="ko-KR" altLang="en-US" sz="3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링크 주소</a:t>
            </a:r>
            <a:r>
              <a:rPr lang="en-US" altLang="ko-KR" sz="3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: </a:t>
            </a:r>
            <a:r>
              <a:rPr lang="en-US" altLang="ko-KR" sz="3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  <a:hlinkClick r:id="rId2"/>
              </a:rPr>
              <a:t>https://</a:t>
            </a:r>
            <a:r>
              <a:rPr lang="en-US" altLang="ko-KR" sz="3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  <a:hlinkClick r:id="rId2"/>
              </a:rPr>
              <a:t>nicem.snu.ac.kr/reservation/use_operation_reservation.php?idx=46&amp;target=operation</a:t>
            </a:r>
            <a:endParaRPr lang="en-US" altLang="ko-KR" sz="3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SEM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시료 </a:t>
            </a:r>
            <a:r>
              <a:rPr lang="ko-KR" altLang="en-US" sz="35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전처리는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r>
              <a:rPr lang="ko-KR" altLang="en-US" sz="35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총 </a:t>
            </a:r>
            <a:r>
              <a:rPr lang="en-US" altLang="ko-KR" sz="35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35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일</a:t>
            </a:r>
            <a:r>
              <a:rPr lang="en-US" altLang="ko-KR" sz="35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(1</a:t>
            </a:r>
            <a:r>
              <a:rPr lang="ko-KR" altLang="en-US" sz="3500" dirty="0" err="1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차고정</a:t>
            </a:r>
            <a:r>
              <a:rPr lang="ko-KR" altLang="en-US" sz="35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제외</a:t>
            </a:r>
            <a:r>
              <a:rPr lang="en-US" altLang="ko-KR" sz="35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)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이 소요되며</a:t>
            </a:r>
            <a:r>
              <a:rPr lang="en-US" altLang="ko-KR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예약자가</a:t>
            </a:r>
            <a:r>
              <a:rPr lang="ko-KR" altLang="en-US" sz="3500" u="sng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직접</a:t>
            </a:r>
            <a:r>
              <a:rPr lang="en-US" altLang="ko-KR" sz="3500" u="sng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r>
              <a:rPr lang="ko-KR" altLang="en-US" sz="3500" u="sng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전처리 하여야 함</a:t>
            </a:r>
            <a:r>
              <a:rPr lang="en-US" altLang="ko-KR" sz="3500" u="sng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! </a:t>
            </a:r>
            <a:r>
              <a:rPr lang="en-US" altLang="ko-KR" sz="3500" b="1" u="sng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(</a:t>
            </a:r>
            <a:r>
              <a:rPr lang="ko-KR" altLang="en-US" sz="3500" b="1" u="sng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대행 없음</a:t>
            </a:r>
            <a:r>
              <a:rPr lang="en-US" altLang="ko-KR" sz="3500" b="1" u="sng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)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30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주말사용</a:t>
            </a:r>
            <a:r>
              <a:rPr lang="en-US" altLang="ko-KR" sz="3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(</a:t>
            </a:r>
            <a:r>
              <a:rPr lang="ko-KR" altLang="en-US" sz="3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토 </a:t>
            </a:r>
            <a:r>
              <a:rPr lang="en-US" altLang="ko-KR" sz="3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10:00~15:00)</a:t>
            </a:r>
            <a:r>
              <a:rPr lang="ko-KR" altLang="en-US" sz="3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이 가능하나 처음 </a:t>
            </a:r>
            <a:r>
              <a:rPr lang="ko-KR" altLang="en-US" sz="3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전처리</a:t>
            </a:r>
            <a:r>
              <a:rPr lang="ko-KR" altLang="en-US" sz="3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하시는 경우에는 권장하지 않음</a:t>
            </a:r>
            <a:r>
              <a:rPr lang="en-US" altLang="ko-KR" sz="3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3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이미 </a:t>
            </a:r>
            <a:r>
              <a:rPr lang="ko-KR" altLang="en-US" sz="3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예약이 완료되어 예약이 어려운 경우 </a:t>
            </a:r>
            <a:r>
              <a:rPr lang="en-US" altLang="ko-KR" sz="3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  <a:hlinkClick r:id="rId3"/>
              </a:rPr>
              <a:t>hwangdy@snu.ac.kr</a:t>
            </a:r>
            <a:r>
              <a:rPr lang="en-US" altLang="ko-KR" sz="3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r>
              <a:rPr lang="ko-KR" altLang="en-US" sz="3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로 가입한 아이디와 성함</a:t>
            </a:r>
            <a:r>
              <a:rPr lang="en-US" altLang="ko-KR" sz="3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sz="3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시료 수</a:t>
            </a:r>
            <a:r>
              <a:rPr lang="en-US" altLang="ko-KR" sz="3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sz="3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시료명을 보내주시면 대신 예약 가능</a:t>
            </a:r>
            <a:r>
              <a:rPr lang="en-US" altLang="ko-KR" sz="3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전처리 프로토콜 및 전처리실 사용 교육을 위해 </a:t>
            </a:r>
            <a:r>
              <a:rPr lang="ko-KR" altLang="en-US" sz="35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예약 당일 오전 </a:t>
            </a:r>
            <a:r>
              <a:rPr lang="en-US" altLang="ko-KR" sz="35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10:00 </a:t>
            </a:r>
            <a:r>
              <a:rPr lang="ko-KR" altLang="en-US" sz="35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까지 </a:t>
            </a:r>
            <a:r>
              <a:rPr lang="en-US" altLang="ko-KR" sz="35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201</a:t>
            </a:r>
            <a:r>
              <a:rPr lang="ko-KR" altLang="en-US" sz="35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동 </a:t>
            </a:r>
            <a:r>
              <a:rPr lang="en-US" altLang="ko-KR" sz="35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211</a:t>
            </a:r>
            <a:r>
              <a:rPr lang="ko-KR" altLang="en-US" sz="35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호로 방문</a:t>
            </a:r>
            <a:r>
              <a:rPr lang="en-US" altLang="ko-KR" sz="35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  <a:endParaRPr lang="en-US" altLang="ko-KR" sz="35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방문 시 시료는 </a:t>
            </a:r>
            <a:r>
              <a:rPr lang="en-US" altLang="ko-KR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차고정이 완료된 상태여야 함</a:t>
            </a:r>
            <a:r>
              <a:rPr lang="en-US" altLang="ko-KR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차 고정액이 없는 경우</a:t>
            </a:r>
            <a:r>
              <a:rPr lang="en-US" altLang="ko-KR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센터에 </a:t>
            </a:r>
            <a:r>
              <a:rPr lang="ko-KR" altLang="en-US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미리 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방문하여 수령</a:t>
            </a:r>
            <a:r>
              <a:rPr lang="en-US" altLang="ko-KR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  <a:endParaRPr lang="en-US" altLang="ko-KR" sz="35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방문이 어려운 경우</a:t>
            </a:r>
            <a:r>
              <a:rPr lang="en-US" altLang="ko-KR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sz="35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퀵이나</a:t>
            </a:r>
            <a:r>
              <a:rPr lang="ko-KR" altLang="en-US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방문택배로 수령 가능</a:t>
            </a:r>
            <a:r>
              <a:rPr lang="en-US" altLang="ko-KR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만약 </a:t>
            </a:r>
            <a:r>
              <a:rPr lang="en-US" altLang="ko-KR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차 고정액과 유사한 시약을 보유하고 있다면 보유한 시약으로 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대체 </a:t>
            </a:r>
            <a:r>
              <a:rPr lang="ko-KR" altLang="en-US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가능</a:t>
            </a:r>
            <a:r>
              <a:rPr lang="en-US" altLang="ko-KR" sz="35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ko-KR" sz="30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30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차 고정액</a:t>
            </a:r>
            <a:r>
              <a:rPr lang="en-US" altLang="ko-KR" sz="30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: 2% glutaraldehyde + 2% paraformaldehyde in 0.05M sodium cacodylate buffer</a:t>
            </a:r>
            <a:endParaRPr lang="en-US" altLang="ko-KR" sz="35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1-2. </a:t>
            </a:r>
            <a:r>
              <a:rPr lang="ko-KR" altLang="en-US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예약 절차</a:t>
            </a:r>
            <a:r>
              <a:rPr lang="en-US" altLang="ko-KR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endParaRPr lang="ko-KR" altLang="en-US" sz="36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912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1-3. 1</a:t>
            </a:r>
            <a:r>
              <a:rPr lang="ko-KR" altLang="en-US" sz="36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차고정</a:t>
            </a:r>
            <a:r>
              <a:rPr lang="ko-KR" altLang="en-US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방법</a:t>
            </a:r>
            <a:r>
              <a:rPr lang="en-US" altLang="ko-KR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endParaRPr lang="ko-KR" altLang="en-US" sz="36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5AA5E6F6-CBBF-2FE4-70EC-27E44292122C}"/>
              </a:ext>
            </a:extLst>
          </p:cNvPr>
          <p:cNvSpPr txBox="1">
            <a:spLocks/>
          </p:cNvSpPr>
          <p:nvPr/>
        </p:nvSpPr>
        <p:spPr>
          <a:xfrm>
            <a:off x="838200" y="1489458"/>
            <a:ext cx="10515600" cy="4082668"/>
          </a:xfrm>
          <a:prstGeom prst="roundRect">
            <a:avLst/>
          </a:prstGeom>
          <a:solidFill>
            <a:srgbClr val="FFF7F0"/>
          </a:solidFill>
          <a:ln w="38100">
            <a:solidFill>
              <a:schemeClr val="bg2">
                <a:lumMod val="75000"/>
              </a:schemeClr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Cell, bacteria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1) Pellet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Centrifuge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를 이용하여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pellet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화 후에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상등액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제거 →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차 고정액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 ml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첨가 →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pipetting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을 하여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pellet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을 풀고 냉장고에서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O/N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진행 →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차 고정액을 제거하지 않은 상태에서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아이스팩을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동봉 혹은 아이스에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tube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를 박아 예약일에 방문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2) Cover-slip(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원형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)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에 부착배양 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Well-plate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에 있는 용액을 제거한 후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차 고정액을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cover-slip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이 잠길 정도로 첨가 → 냉장고에서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O/N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진행 →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1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차 고정액을 제거하지 않은 상태에서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아이스팩을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동봉하여 예약일에 방문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1158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1-3. 1</a:t>
            </a:r>
            <a:r>
              <a:rPr lang="ko-KR" altLang="en-US" sz="36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차고정</a:t>
            </a:r>
            <a:r>
              <a:rPr lang="ko-KR" altLang="en-US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방법</a:t>
            </a:r>
            <a:r>
              <a:rPr lang="en-US" altLang="ko-KR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endParaRPr lang="ko-KR" altLang="en-US" sz="36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8966B8BF-4980-ACF6-6BF8-ED961BF101D3}"/>
              </a:ext>
            </a:extLst>
          </p:cNvPr>
          <p:cNvSpPr txBox="1">
            <a:spLocks/>
          </p:cNvSpPr>
          <p:nvPr/>
        </p:nvSpPr>
        <p:spPr>
          <a:xfrm>
            <a:off x="838200" y="1489458"/>
            <a:ext cx="10515600" cy="3930268"/>
          </a:xfrm>
          <a:prstGeom prst="roundRect">
            <a:avLst/>
          </a:prstGeom>
          <a:solidFill>
            <a:srgbClr val="FFF7F0"/>
          </a:solidFill>
          <a:ln w="38100">
            <a:solidFill>
              <a:schemeClr val="bg2">
                <a:lumMod val="75000"/>
              </a:schemeClr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조직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식물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곤충 등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1.5ml tube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에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차 고정액을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1ml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넣고 시료 준비단계와 동일하게 시료를 잘라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tube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에 </a:t>
            </a:r>
            <a:r>
              <a:rPr lang="ko-KR" altLang="en-US" sz="2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넣음→냉장고에서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O/N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진행 →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차 고정액을 제거하지 않은 상태에서 </a:t>
            </a:r>
            <a:r>
              <a:rPr lang="ko-KR" altLang="en-US" sz="2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아이스팩을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동봉 혹은 아이스에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tube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를 박아 예약일에 방문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시료가 가벼운 경우 시료가 둥둥 뜨는 현상이 발생함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ko-KR" altLang="en-US" sz="19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해결 방법</a:t>
            </a:r>
            <a:r>
              <a:rPr lang="en-US" altLang="ko-KR" sz="19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(a </a:t>
            </a:r>
            <a:r>
              <a:rPr lang="ko-KR" altLang="en-US" sz="19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혹은 </a:t>
            </a:r>
            <a:r>
              <a:rPr lang="en-US" altLang="ko-KR" sz="19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b </a:t>
            </a:r>
            <a:r>
              <a:rPr lang="ko-KR" altLang="en-US" sz="19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선택</a:t>
            </a:r>
            <a:r>
              <a:rPr lang="en-US" altLang="ko-KR" sz="19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)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ko-KR" sz="19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a) </a:t>
            </a:r>
            <a:r>
              <a:rPr lang="ko-KR" altLang="en-US" sz="19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고정액을 받을 때 시료를 눌러주는 소모품을 수령하는 방법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ko-KR" sz="19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b) Pipet tip</a:t>
            </a:r>
            <a:r>
              <a:rPr lang="ko-KR" altLang="en-US" sz="19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을 이용하여 물리적으로 시료를 가라앉게 하는 방법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379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2. 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임계점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건조기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(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선택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1667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2-1. </a:t>
            </a:r>
            <a:r>
              <a:rPr lang="ko-KR" altLang="en-US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예약 절차</a:t>
            </a:r>
            <a:r>
              <a:rPr lang="en-US" altLang="ko-KR" sz="3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endParaRPr lang="ko-KR" altLang="en-US" sz="36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-1764277" y="-2823173"/>
            <a:ext cx="10515600" cy="343996"/>
          </a:xfrm>
        </p:spPr>
        <p:txBody>
          <a:bodyPr>
            <a:normAutofit lnSpcReduction="10000"/>
          </a:bodyPr>
          <a:lstStyle/>
          <a:p>
            <a:r>
              <a:rPr lang="en-US" altLang="ko-KR" sz="1800" dirty="0">
                <a:hlinkClick r:id="rId2"/>
              </a:rPr>
              <a:t>NICEM | </a:t>
            </a:r>
            <a:r>
              <a:rPr lang="ko-KR" altLang="en-US" sz="1800" dirty="0">
                <a:hlinkClick r:id="rId2"/>
              </a:rPr>
              <a:t>직접사용</a:t>
            </a:r>
            <a:r>
              <a:rPr lang="en-US" altLang="ko-KR" sz="1800" dirty="0">
                <a:hlinkClick r:id="rId2"/>
              </a:rPr>
              <a:t>/</a:t>
            </a:r>
            <a:r>
              <a:rPr lang="ko-KR" altLang="en-US" sz="1800" dirty="0" err="1">
                <a:hlinkClick r:id="rId2"/>
              </a:rPr>
              <a:t>조작대행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4A346222-2F85-4BEE-737F-F0E57B7D22D1}"/>
              </a:ext>
            </a:extLst>
          </p:cNvPr>
          <p:cNvSpPr txBox="1">
            <a:spLocks/>
          </p:cNvSpPr>
          <p:nvPr/>
        </p:nvSpPr>
        <p:spPr>
          <a:xfrm>
            <a:off x="838200" y="1484503"/>
            <a:ext cx="10515600" cy="5229564"/>
          </a:xfrm>
          <a:prstGeom prst="roundRect">
            <a:avLst/>
          </a:prstGeom>
          <a:solidFill>
            <a:srgbClr val="FFF7F0"/>
          </a:solidFill>
          <a:ln w="38100">
            <a:solidFill>
              <a:schemeClr val="bg2">
                <a:lumMod val="75000"/>
              </a:schemeClr>
            </a:solidFill>
          </a:ln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en-US" altLang="ko-KR" sz="3500" dirty="0">
                <a:hlinkClick r:id="rId3"/>
              </a:rPr>
              <a:t>NICEM | </a:t>
            </a:r>
            <a:r>
              <a:rPr lang="ko-KR" altLang="en-US" sz="3500" dirty="0">
                <a:hlinkClick r:id="rId3"/>
              </a:rPr>
              <a:t>직접사용</a:t>
            </a:r>
            <a:r>
              <a:rPr lang="en-US" altLang="ko-KR" sz="3500" dirty="0">
                <a:hlinkClick r:id="rId3"/>
              </a:rPr>
              <a:t>/</a:t>
            </a:r>
            <a:r>
              <a:rPr lang="ko-KR" altLang="en-US" sz="3500" dirty="0" err="1" smtClean="0">
                <a:hlinkClick r:id="rId3"/>
              </a:rPr>
              <a:t>조작대행</a:t>
            </a:r>
            <a:r>
              <a:rPr lang="ko-KR" altLang="en-US" sz="3500" dirty="0" smtClean="0"/>
              <a:t> </a:t>
            </a:r>
            <a:r>
              <a:rPr lang="en-US" altLang="ko-KR" sz="3500" dirty="0" smtClean="0"/>
              <a:t>(</a:t>
            </a:r>
            <a:r>
              <a:rPr lang="en-US" altLang="ko-KR" sz="3500" dirty="0"/>
              <a:t>←</a:t>
            </a:r>
            <a:r>
              <a:rPr lang="ko-KR" altLang="en-US" sz="3500" dirty="0" smtClean="0"/>
              <a:t>링크</a:t>
            </a:r>
            <a:r>
              <a:rPr lang="en-US" altLang="ko-KR" sz="3500" dirty="0" smtClean="0"/>
              <a:t>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ko-KR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  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링크 주소 </a:t>
            </a:r>
            <a:r>
              <a:rPr lang="en-US" altLang="ko-KR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: https://nicem.snu.ac.kr/reservation/use_operation_reservation.php?idx=112&amp;target=operation</a:t>
            </a:r>
          </a:p>
          <a:p>
            <a:pPr>
              <a:lnSpc>
                <a:spcPct val="170000"/>
              </a:lnSpc>
            </a:pPr>
            <a:r>
              <a:rPr lang="ko-KR" altLang="en-US" sz="35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임계점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건조기는 </a:t>
            </a:r>
            <a:r>
              <a:rPr lang="ko-KR" altLang="en-US" sz="35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부착세포</a:t>
            </a:r>
            <a:r>
              <a:rPr lang="en-US" altLang="ko-KR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조직</a:t>
            </a:r>
            <a:r>
              <a:rPr lang="en-US" altLang="ko-KR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식물</a:t>
            </a:r>
            <a:r>
              <a:rPr lang="en-US" altLang="ko-KR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곤충과 같이 부피가 큰 시료에 한하여 전처리 후 건조하는 방법으로 </a:t>
            </a:r>
            <a:endParaRPr lang="en-US" altLang="ko-KR" sz="3500" dirty="0" smtClean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altLang="ko-KR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   </a:t>
            </a:r>
            <a:r>
              <a:rPr lang="en-US" altLang="ko-KR" sz="35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pellet</a:t>
            </a:r>
            <a:r>
              <a:rPr lang="ko-KR" altLang="en-US" sz="35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형태의 시료는 사용이 불가함</a:t>
            </a:r>
            <a:r>
              <a:rPr lang="en-US" altLang="ko-KR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(pellet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은 </a:t>
            </a:r>
            <a:r>
              <a:rPr lang="en-US" altLang="ko-KR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HMDS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라는 시약을 이용하여 건조</a:t>
            </a:r>
            <a:r>
              <a:rPr lang="en-US" altLang="ko-KR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)</a:t>
            </a:r>
            <a:endParaRPr lang="en-US" altLang="ko-KR" sz="3500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>
              <a:lnSpc>
                <a:spcPct val="170000"/>
              </a:lnSpc>
            </a:pPr>
            <a:r>
              <a:rPr lang="en-US" altLang="ko-KR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SEM 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시료 전처리 </a:t>
            </a:r>
            <a:r>
              <a:rPr lang="ko-KR" altLang="en-US" sz="35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예약일과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동일한 날짜로 예약하되 시간은 </a:t>
            </a:r>
            <a:r>
              <a:rPr lang="en-US" altLang="ko-KR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3~5</a:t>
            </a:r>
            <a:r>
              <a:rPr lang="ko-KR" altLang="en-US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시 사이에 예약하여야 함</a:t>
            </a:r>
            <a:r>
              <a:rPr lang="en-US" altLang="ko-KR" sz="35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  <a:r>
              <a:rPr lang="en-US" altLang="ko-KR" sz="35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endParaRPr lang="en-US" altLang="ko-KR" sz="3500" dirty="0" smtClean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ko-KR" altLang="en-US" sz="3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시간예약과</a:t>
            </a:r>
            <a:r>
              <a:rPr lang="ko-KR" altLang="en-US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상관없이 </a:t>
            </a:r>
            <a:r>
              <a:rPr lang="en-US" altLang="ko-KR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</a:t>
            </a:r>
            <a:r>
              <a:rPr lang="ko-KR" altLang="en-US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회당 </a:t>
            </a:r>
            <a:r>
              <a:rPr lang="en-US" altLang="ko-KR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30,000</a:t>
            </a:r>
            <a:r>
              <a:rPr lang="ko-KR" altLang="en-US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원</a:t>
            </a:r>
            <a:r>
              <a:rPr lang="en-US" altLang="ko-KR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(VAT</a:t>
            </a:r>
            <a:r>
              <a:rPr lang="ko-KR" altLang="en-US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별도</a:t>
            </a:r>
            <a:r>
              <a:rPr lang="en-US" altLang="ko-KR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)</a:t>
            </a:r>
            <a:r>
              <a:rPr lang="en-US" altLang="ko-KR" sz="3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  <a:r>
              <a:rPr lang="en-US" altLang="ko-KR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1</a:t>
            </a:r>
            <a:r>
              <a:rPr lang="ko-KR" altLang="en-US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회당 최대 </a:t>
            </a:r>
            <a:r>
              <a:rPr lang="en-US" altLang="ko-KR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11</a:t>
            </a:r>
            <a:r>
              <a:rPr lang="ko-KR" altLang="en-US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개까지 </a:t>
            </a:r>
            <a:r>
              <a:rPr lang="ko-KR" altLang="en-US" sz="3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건조가능</a:t>
            </a:r>
            <a:r>
              <a:rPr lang="en-US" altLang="ko-KR" sz="3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</a:t>
            </a:r>
            <a:r>
              <a:rPr lang="ko-KR" altLang="en-US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하며 시료 홀더 사이즈 참고</a:t>
            </a:r>
            <a:r>
              <a:rPr lang="en-US" altLang="ko-KR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altLang="ko-KR" sz="30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altLang="ko-KR" sz="3000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70000"/>
              </a:lnSpc>
              <a:buNone/>
            </a:pPr>
            <a:endParaRPr lang="en-US" altLang="ko-KR" sz="30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 marL="0" indent="0">
              <a:lnSpc>
                <a:spcPct val="170000"/>
              </a:lnSpc>
              <a:buNone/>
            </a:pPr>
            <a:endParaRPr lang="en-US" altLang="ko-KR" sz="30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ko-KR" altLang="en-US" sz="3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예약시간과</a:t>
            </a:r>
            <a:r>
              <a:rPr lang="ko-KR" altLang="en-US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상관없이</a:t>
            </a:r>
            <a:r>
              <a:rPr lang="en-US" altLang="ko-KR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, </a:t>
            </a:r>
            <a:r>
              <a:rPr lang="ko-KR" altLang="en-US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기존 예약자가 있다면 </a:t>
            </a:r>
            <a:r>
              <a:rPr lang="ko-KR" altLang="en-US" sz="3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장비사용</a:t>
            </a:r>
            <a:r>
              <a:rPr lang="ko-KR" altLang="en-US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 대기가 발생할 수 있음</a:t>
            </a:r>
            <a:r>
              <a:rPr lang="en-US" altLang="ko-KR" sz="30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함초롬바탕" panose="02030604000101010101" pitchFamily="18" charset="-127"/>
              </a:rPr>
              <a:t>.</a:t>
            </a:r>
            <a:endParaRPr lang="en-US" altLang="ko-KR" sz="48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함초롬바탕" panose="02030604000101010101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r="27654"/>
          <a:stretch/>
        </p:blipFill>
        <p:spPr>
          <a:xfrm rot="5400000">
            <a:off x="2173087" y="3637823"/>
            <a:ext cx="1650342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95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사용자 지정 1">
      <a:majorFont>
        <a:latin typeface="맑은 고딕"/>
        <a:ea typeface="맑은 고딕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</TotalTime>
  <Words>801</Words>
  <Application>Microsoft Office PowerPoint</Application>
  <PresentationFormat>와이드스크린</PresentationFormat>
  <Paragraphs>87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8" baseType="lpstr">
      <vt:lpstr>맑은 고딕</vt:lpstr>
      <vt:lpstr>함초롬바탕</vt:lpstr>
      <vt:lpstr>Arial</vt:lpstr>
      <vt:lpstr>Wingdings</vt:lpstr>
      <vt:lpstr>Office 테마</vt:lpstr>
      <vt:lpstr>SEM용 표면 이미징을 위한   시료 준비 및 예약 절차 가이드  </vt:lpstr>
      <vt:lpstr>1. SEM 시료 전처리</vt:lpstr>
      <vt:lpstr>1-1. 시료 준비</vt:lpstr>
      <vt:lpstr>1-1. 시료 준비</vt:lpstr>
      <vt:lpstr>1-2. 예약 절차 </vt:lpstr>
      <vt:lpstr>1-3. 1차고정 방법 </vt:lpstr>
      <vt:lpstr>1-3. 1차고정 방법 </vt:lpstr>
      <vt:lpstr>2. 임계점 건조기(선택)</vt:lpstr>
      <vt:lpstr>2-1. 예약 절차 </vt:lpstr>
      <vt:lpstr>3. 주사전자현미경(SEM)</vt:lpstr>
      <vt:lpstr>3-1. 예약 절차 </vt:lpstr>
      <vt:lpstr>4. Q &amp; A</vt:lpstr>
      <vt:lpstr>자주 문의 해주시는 항목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단면 이미징을 위한   시료 준비 및 예약절차 가이드</dc:title>
  <dc:creator>clsm_pc1</dc:creator>
  <cp:lastModifiedBy>clsm_pc1</cp:lastModifiedBy>
  <cp:revision>93</cp:revision>
  <dcterms:created xsi:type="dcterms:W3CDTF">2025-09-19T00:13:25Z</dcterms:created>
  <dcterms:modified xsi:type="dcterms:W3CDTF">2026-07-20T06:02:43Z</dcterms:modified>
</cp:coreProperties>
</file>